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Default Extension="mov" ContentType="video/unknown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handoutMasterIdLst>
    <p:handoutMasterId r:id="rId26"/>
  </p:handoutMasterIdLst>
  <p:sldIdLst>
    <p:sldId id="256" r:id="rId2"/>
    <p:sldId id="277" r:id="rId3"/>
    <p:sldId id="278" r:id="rId4"/>
    <p:sldId id="263" r:id="rId5"/>
    <p:sldId id="264" r:id="rId6"/>
    <p:sldId id="265" r:id="rId7"/>
    <p:sldId id="266" r:id="rId8"/>
    <p:sldId id="267" r:id="rId9"/>
    <p:sldId id="268" r:id="rId10"/>
    <p:sldId id="270" r:id="rId11"/>
    <p:sldId id="272" r:id="rId12"/>
    <p:sldId id="273" r:id="rId13"/>
    <p:sldId id="274" r:id="rId14"/>
    <p:sldId id="275" r:id="rId15"/>
    <p:sldId id="276" r:id="rId16"/>
    <p:sldId id="286" r:id="rId17"/>
    <p:sldId id="261" r:id="rId18"/>
    <p:sldId id="282" r:id="rId19"/>
    <p:sldId id="287" r:id="rId20"/>
    <p:sldId id="291" r:id="rId21"/>
    <p:sldId id="290" r:id="rId22"/>
    <p:sldId id="279" r:id="rId23"/>
    <p:sldId id="292" r:id="rId24"/>
    <p:sldId id="280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BBBBBB"/>
    <a:srgbClr val="FFFFEE"/>
    <a:srgbClr val="D33833"/>
    <a:srgbClr val="FBAD3E"/>
    <a:srgbClr val="3465A4"/>
    <a:srgbClr val="729FCF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3392" y="-17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1" Type="http://schemas.openxmlformats.org/officeDocument/2006/relationships/tableStyles" Target="tableStyles.xml"/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printerSettings" Target="printerSettings/printerSettings1.bin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11" Type="http://schemas.openxmlformats.org/officeDocument/2006/relationships/slide" Target="slides/slide10.xml"/><Relationship Id="rId29" Type="http://schemas.openxmlformats.org/officeDocument/2006/relationships/viewProps" Target="viewProps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0EEE14-0AAB-1540-AA0E-B49010DF4841}" type="datetimeFigureOut">
              <a:rPr lang="en-US" smtClean="0"/>
              <a:pPr/>
              <a:t>10/20/11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4EC504-3D0C-7B42-8EAE-00DE582D0A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701573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3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3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F7DA-E512-E845-874E-28AC6C15832A}" type="datetimeFigureOut">
              <a:rPr lang="en-US" smtClean="0"/>
              <a:pPr/>
              <a:t>10/20/11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" name="Picture 25" descr="logo.png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51370" y="1960243"/>
            <a:ext cx="2347383" cy="323939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698753" y="1905000"/>
            <a:ext cx="6042417" cy="2231090"/>
          </a:xfrm>
          <a:prstGeom prst="rect">
            <a:avLst/>
          </a:prstGeom>
          <a:solidFill>
            <a:srgbClr val="FFFFEE"/>
          </a:solidFill>
          <a:ln>
            <a:solidFill>
              <a:srgbClr val="BBBBB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04784" y="2370315"/>
            <a:ext cx="4988650" cy="1109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2D32F-561B-3D4B-9D0D-E3ED49EF8A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1" y="515246"/>
            <a:ext cx="9144000" cy="1389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lu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15246"/>
            <a:ext cx="720000" cy="720000"/>
          </a:xfrm>
          <a:prstGeom prst="rect">
            <a:avLst/>
          </a:prstGeom>
        </p:spPr>
      </p:pic>
      <p:pic>
        <p:nvPicPr>
          <p:cNvPr id="9" name="Picture 8" descr="sunny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20000" y="515246"/>
            <a:ext cx="720000" cy="7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515247"/>
            <a:ext cx="6976200" cy="1256109"/>
          </a:xfrm>
        </p:spPr>
        <p:txBody>
          <a:bodyPr anchor="t" anchorCtr="0"/>
          <a:lstStyle>
            <a:lvl1pPr algn="l">
              <a:defRPr/>
            </a:lvl1pPr>
          </a:lstStyle>
          <a:p>
            <a:r>
              <a:rPr lang="ga-IE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build-now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8424000" y="515246"/>
            <a:ext cx="720000" cy="720000"/>
          </a:xfrm>
          <a:prstGeom prst="rect">
            <a:avLst/>
          </a:prstGeom>
        </p:spPr>
      </p:pic>
      <p:pic>
        <p:nvPicPr>
          <p:cNvPr id="22" name="Picture 21" descr="cursor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46133" y="795611"/>
            <a:ext cx="602553" cy="70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834007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287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32872"/>
            <a:ext cx="5111750" cy="549329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ga-IE" dirty="0" smtClean="0"/>
              <a:t>Click to edit Master text styles</a:t>
            </a:r>
          </a:p>
          <a:p>
            <a:pPr lvl="1"/>
            <a:r>
              <a:rPr lang="ga-IE" dirty="0" smtClean="0"/>
              <a:t>Second level</a:t>
            </a:r>
          </a:p>
          <a:p>
            <a:pPr lvl="2"/>
            <a:r>
              <a:rPr lang="ga-IE" dirty="0" smtClean="0"/>
              <a:t>Third level</a:t>
            </a:r>
          </a:p>
          <a:p>
            <a:pPr lvl="3"/>
            <a:r>
              <a:rPr lang="ga-IE" dirty="0" smtClean="0"/>
              <a:t>Fourth level</a:t>
            </a:r>
          </a:p>
          <a:p>
            <a:pPr lvl="4"/>
            <a:r>
              <a:rPr lang="ga-IE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09750"/>
            <a:ext cx="3008313" cy="43164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F7DA-E512-E845-874E-28AC6C15832A}" type="datetimeFigureOut">
              <a:rPr lang="en-US" smtClean="0"/>
              <a:pPr/>
              <a:t>10/20/11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2D32F-561B-3D4B-9D0D-E3ED49EF8A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13175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F7DA-E512-E845-874E-28AC6C15832A}" type="datetimeFigureOut">
              <a:rPr lang="en-US" smtClean="0"/>
              <a:pPr/>
              <a:t>10/20/11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2D32F-561B-3D4B-9D0D-E3ED49EF8A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24370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F7DA-E512-E845-874E-28AC6C15832A}" type="datetimeFigureOut">
              <a:rPr lang="en-US" smtClean="0"/>
              <a:pPr/>
              <a:t>10/20/11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2D32F-561B-3D4B-9D0D-E3ED49EF8A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38673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56167"/>
            <a:ext cx="2057400" cy="5469996"/>
          </a:xfrm>
        </p:spPr>
        <p:txBody>
          <a:bodyPr vert="eaVert"/>
          <a:lstStyle/>
          <a:p>
            <a:r>
              <a:rPr lang="ga-IE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56167"/>
            <a:ext cx="6019800" cy="5469996"/>
          </a:xfrm>
        </p:spPr>
        <p:txBody>
          <a:bodyPr vert="eaVert"/>
          <a:lstStyle/>
          <a:p>
            <a:pPr lvl="0"/>
            <a:r>
              <a:rPr lang="ga-IE" dirty="0" smtClean="0"/>
              <a:t>Click to edit Master text styles</a:t>
            </a:r>
          </a:p>
          <a:p>
            <a:pPr lvl="1"/>
            <a:r>
              <a:rPr lang="ga-IE" dirty="0" smtClean="0"/>
              <a:t>Second level</a:t>
            </a:r>
          </a:p>
          <a:p>
            <a:pPr lvl="2"/>
            <a:r>
              <a:rPr lang="ga-IE" dirty="0" smtClean="0"/>
              <a:t>Third level</a:t>
            </a:r>
          </a:p>
          <a:p>
            <a:pPr lvl="3"/>
            <a:r>
              <a:rPr lang="ga-IE" dirty="0" smtClean="0"/>
              <a:t>Fourth level</a:t>
            </a:r>
          </a:p>
          <a:p>
            <a:pPr lvl="4"/>
            <a:r>
              <a:rPr lang="ga-IE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F7DA-E512-E845-874E-28AC6C15832A}" type="datetimeFigureOut">
              <a:rPr lang="en-US" smtClean="0"/>
              <a:pPr/>
              <a:t>10/20/11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2D32F-561B-3D4B-9D0D-E3ED49EF8A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9254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5500" y="581545"/>
            <a:ext cx="7861300" cy="720000"/>
          </a:xfrm>
        </p:spPr>
        <p:txBody>
          <a:bodyPr anchor="t"/>
          <a:lstStyle/>
          <a:p>
            <a:r>
              <a:rPr lang="ga-IE" dirty="0" smtClean="0"/>
              <a:t>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F7DA-E512-E845-874E-28AC6C15832A}" type="datetimeFigureOut">
              <a:rPr lang="en-US" smtClean="0"/>
              <a:pPr/>
              <a:t>10/20/11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2D32F-561B-3D4B-9D0D-E3ED49EF8A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25500" y="1672167"/>
            <a:ext cx="7861300" cy="4814888"/>
          </a:xfrm>
        </p:spPr>
        <p:txBody>
          <a:bodyPr/>
          <a:lstStyle>
            <a:lvl1pPr marL="342900" indent="-342900">
              <a:buSzPct val="10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ga-IE" dirty="0" smtClean="0"/>
              <a:t>Click to edit Master text styles</a:t>
            </a:r>
          </a:p>
        </p:txBody>
      </p:sp>
      <p:pic>
        <p:nvPicPr>
          <p:cNvPr id="8" name="Picture 7" descr="settings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81545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51296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About the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5500" y="581545"/>
            <a:ext cx="7861300" cy="720000"/>
          </a:xfrm>
        </p:spPr>
        <p:txBody>
          <a:bodyPr anchor="t"/>
          <a:lstStyle>
            <a:lvl1pPr>
              <a:defRPr baseline="0"/>
            </a:lvl1pPr>
          </a:lstStyle>
          <a:p>
            <a:r>
              <a:rPr lang="ga-IE" dirty="0" smtClean="0"/>
              <a:t>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F7DA-E512-E845-874E-28AC6C15832A}" type="datetimeFigureOut">
              <a:rPr lang="en-US" smtClean="0"/>
              <a:pPr/>
              <a:t>10/20/11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2D32F-561B-3D4B-9D0D-E3ED49EF8A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25500" y="1428750"/>
            <a:ext cx="7861300" cy="4814888"/>
          </a:xfrm>
        </p:spPr>
        <p:txBody>
          <a:bodyPr/>
          <a:lstStyle>
            <a:lvl1pPr marL="342900" indent="-342900">
              <a:buSzPct val="100000"/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ga-IE" dirty="0" smtClean="0"/>
              <a:t>Click to edit Master text styles</a:t>
            </a:r>
          </a:p>
        </p:txBody>
      </p:sp>
      <p:pic>
        <p:nvPicPr>
          <p:cNvPr id="8" name="Picture 7" descr="People-role3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507" y="536696"/>
            <a:ext cx="615088" cy="76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69156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F7DA-E512-E845-874E-28AC6C15832A}" type="datetimeFigureOut">
              <a:rPr lang="en-US" smtClean="0"/>
              <a:pPr/>
              <a:t>10/20/11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2D32F-561B-3D4B-9D0D-E3ED49EF8A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91217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F7DA-E512-E845-874E-28AC6C15832A}" type="datetimeFigureOut">
              <a:rPr lang="en-US" smtClean="0"/>
              <a:pPr/>
              <a:t>10/20/11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2D32F-561B-3D4B-9D0D-E3ED49EF8A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8152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F7DA-E512-E845-874E-28AC6C15832A}" type="datetimeFigureOut">
              <a:rPr lang="en-US" smtClean="0"/>
              <a:pPr/>
              <a:t>10/20/11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2D32F-561B-3D4B-9D0D-E3ED49EF8A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00695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F7DA-E512-E845-874E-28AC6C15832A}" type="datetimeFigureOut">
              <a:rPr lang="en-US" smtClean="0"/>
              <a:pPr/>
              <a:t>10/20/11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2D32F-561B-3D4B-9D0D-E3ED49EF8A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55185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F7DA-E512-E845-874E-28AC6C15832A}" type="datetimeFigureOut">
              <a:rPr lang="en-US" smtClean="0"/>
              <a:pPr/>
              <a:t>10/20/11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2D32F-561B-3D4B-9D0D-E3ED49EF8A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0690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8F7DA-E512-E845-874E-28AC6C15832A}" type="datetimeFigureOut">
              <a:rPr lang="en-US" smtClean="0"/>
              <a:pPr/>
              <a:t>10/20/11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2D32F-561B-3D4B-9D0D-E3ED49EF8A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26006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.png"/>
          <p:cNvPicPr>
            <a:picLocks noChangeAspect="1"/>
          </p:cNvPicPr>
          <p:nvPr/>
        </p:nvPicPr>
        <p:blipFill>
          <a:blip r:embed="rId15">
            <a:alphaModFix amt="21000"/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353309" y="581545"/>
            <a:ext cx="1430869" cy="19746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8154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ga-IE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5533" y="2039937"/>
            <a:ext cx="8229600" cy="4316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ga-IE" dirty="0" smtClean="0"/>
              <a:t>Click to edit Master text styles</a:t>
            </a:r>
          </a:p>
          <a:p>
            <a:pPr lvl="1"/>
            <a:r>
              <a:rPr lang="ga-IE" dirty="0" smtClean="0"/>
              <a:t>Second level</a:t>
            </a:r>
          </a:p>
          <a:p>
            <a:pPr lvl="2"/>
            <a:r>
              <a:rPr lang="ga-IE" dirty="0" smtClean="0"/>
              <a:t>Third level</a:t>
            </a:r>
          </a:p>
          <a:p>
            <a:pPr lvl="3"/>
            <a:r>
              <a:rPr lang="ga-IE" dirty="0" smtClean="0"/>
              <a:t>Fourth level</a:t>
            </a:r>
          </a:p>
          <a:p>
            <a:pPr lvl="4"/>
            <a:r>
              <a:rPr lang="ga-IE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8F7DA-E512-E845-874E-28AC6C15832A}" type="datetimeFigureOut">
              <a:rPr lang="en-US" smtClean="0"/>
              <a:pPr/>
              <a:t>10/20/11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2D32F-561B-3D4B-9D0D-E3ED49EF8A5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44319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</p:spPr>
        <p:txBody>
          <a:bodyPr wrap="square" tIns="27432" rtlCol="0">
            <a:spAutoFit/>
          </a:bodyPr>
          <a:lstStyle/>
          <a:p>
            <a:r>
              <a:rPr lang="en-US" sz="2400" b="1" i="0" dirty="0" smtClean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Georgia"/>
                <a:cs typeface="Georgia"/>
              </a:rPr>
              <a:t>     </a:t>
            </a:r>
            <a:r>
              <a:rPr lang="en-US" sz="2000" b="1" i="0" dirty="0" smtClean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Georgia"/>
                <a:cs typeface="Georgia"/>
              </a:rPr>
              <a:t>Jenkins User Conference</a:t>
            </a:r>
            <a:endParaRPr lang="en-US" sz="2000" b="1" i="0" dirty="0">
              <a:solidFill>
                <a:schemeClr val="bg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Georgia"/>
              <a:cs typeface="Georgia"/>
            </a:endParaRPr>
          </a:p>
        </p:txBody>
      </p:sp>
      <p:sp>
        <p:nvSpPr>
          <p:cNvPr id="8" name="Rectangle 7"/>
          <p:cNvSpPr/>
          <p:nvPr/>
        </p:nvSpPr>
        <p:spPr>
          <a:xfrm flipV="1">
            <a:off x="0" y="415945"/>
            <a:ext cx="9144000" cy="45720"/>
          </a:xfrm>
          <a:prstGeom prst="rect">
            <a:avLst/>
          </a:prstGeom>
          <a:solidFill>
            <a:srgbClr val="D338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30000" dirty="0"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92332" y="87725"/>
            <a:ext cx="2391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i="1" dirty="0" smtClean="0"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Georgia"/>
                <a:cs typeface="Georgia"/>
              </a:rPr>
              <a:t>San Francisco, Oct</a:t>
            </a:r>
            <a:r>
              <a:rPr lang="en-US" sz="1400" b="0" i="1" baseline="0" dirty="0" smtClean="0"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Georgia"/>
                <a:cs typeface="Georgia"/>
              </a:rPr>
              <a:t> 2</a:t>
            </a:r>
            <a:r>
              <a:rPr lang="en-US" sz="1400" b="0" i="1" baseline="30000" dirty="0" smtClean="0"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Georgia"/>
                <a:cs typeface="Georgia"/>
              </a:rPr>
              <a:t>nd</a:t>
            </a:r>
            <a:r>
              <a:rPr lang="en-US" sz="1400" b="0" i="1" baseline="0" dirty="0" smtClean="0"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Georgia"/>
                <a:cs typeface="Georgia"/>
              </a:rPr>
              <a:t> 2011</a:t>
            </a:r>
            <a:endParaRPr lang="en-US" sz="1400" b="0" i="1" dirty="0"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5669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twitter.com/hugs" TargetMode="External"/><Relationship Id="rId3" Type="http://schemas.openxmlformats.org/officeDocument/2006/relationships/hyperlink" Target="http://saucelabs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paul-hammant/jbehave-webdriver-tutorial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bitbeam.org/angry-bots" TargetMode="External"/><Relationship Id="rId3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1" Type="http://schemas.openxmlformats.org/officeDocument/2006/relationships/video" Target="../media/media1.mov"/><Relationship Id="rId2" Type="http://schemas.openxmlformats.org/officeDocument/2006/relationships/slideLayout" Target="../slideLayouts/slideLayout9.xml"/><Relationship Id="rId3" Type="http://schemas.microsoft.com/office/2007/relationships/media" Target="../media/media1.mo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hyperlink" Target="http://bitbeam.org" TargetMode="External"/><Relationship Id="rId5" Type="http://schemas.openxmlformats.org/officeDocument/2006/relationships/hyperlink" Target="https://github.com/hugs/bitbeam" TargetMode="External"/><Relationship Id="rId7" Type="http://schemas.openxmlformats.org/officeDocument/2006/relationships/hyperlink" Target="http://twitter.com/hugs" TargetMode="External"/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github.com/paul-hammant/jbehave-webdriver-tutorial" TargetMode="External"/><Relationship Id="rId3" Type="http://schemas.openxmlformats.org/officeDocument/2006/relationships/hyperlink" Target="http://seleniumhq.org/" TargetMode="External"/><Relationship Id="rId6" Type="http://schemas.openxmlformats.org/officeDocument/2006/relationships/hyperlink" Target="http://saucelabs.com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6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Extreme Testing </a:t>
            </a:r>
            <a:br>
              <a:rPr lang="en-US" dirty="0" smtClean="0"/>
            </a:br>
            <a:r>
              <a:rPr lang="en-US" dirty="0" smtClean="0"/>
              <a:t>with Jenkins and Selenium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35349" y="2514021"/>
            <a:ext cx="5306483" cy="1422979"/>
          </a:xfrm>
        </p:spPr>
        <p:txBody>
          <a:bodyPr>
            <a:normAutofit fontScale="55000" lnSpcReduction="20000"/>
          </a:bodyPr>
          <a:lstStyle/>
          <a:p>
            <a:r>
              <a:rPr lang="en-US" sz="3459" b="1" dirty="0" smtClean="0"/>
              <a:t>Jason Huggins (</a:t>
            </a:r>
            <a:r>
              <a:rPr lang="en-US" sz="3459" b="1" dirty="0" smtClean="0">
                <a:hlinkClick r:id="rId2"/>
              </a:rPr>
              <a:t>@hugs</a:t>
            </a:r>
            <a:r>
              <a:rPr lang="en-US" sz="3459" b="1" dirty="0" smtClean="0"/>
              <a:t>)</a:t>
            </a:r>
          </a:p>
          <a:p>
            <a:r>
              <a:rPr lang="en-US" sz="3459" b="1" dirty="0"/>
              <a:t>CTO, </a:t>
            </a:r>
            <a:r>
              <a:rPr lang="en-US" sz="3459" b="1" dirty="0" smtClean="0"/>
              <a:t>Cofounder - Sauce Labs </a:t>
            </a:r>
            <a:r>
              <a:rPr lang="en-US" sz="3459" b="1" dirty="0" err="1" smtClean="0"/>
              <a:t>Inc</a:t>
            </a:r>
            <a:endParaRPr lang="en-US" sz="3459" b="1" dirty="0" smtClean="0"/>
          </a:p>
          <a:p>
            <a:r>
              <a:rPr lang="en-US" sz="3459" b="1" dirty="0" smtClean="0"/>
              <a:t>Creator - Selenium</a:t>
            </a:r>
          </a:p>
          <a:p>
            <a:endParaRPr lang="en-US" sz="3459" b="1" dirty="0" smtClean="0"/>
          </a:p>
          <a:p>
            <a:pPr algn="r"/>
            <a:r>
              <a:rPr lang="en-US" dirty="0" err="1" smtClean="0">
                <a:hlinkClick r:id="rId3"/>
              </a:rPr>
              <a:t>Saucelabs.com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0080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>
            <a:noAutofit/>
          </a:bodyPr>
          <a:lstStyle/>
          <a:p>
            <a:pPr marL="469392"/>
            <a:r>
              <a:rPr lang="en-US" sz="2400" dirty="0"/>
              <a:t>1 Jenkins </a:t>
            </a:r>
            <a:r>
              <a:rPr lang="en-US" sz="2400" dirty="0" smtClean="0"/>
              <a:t>master</a:t>
            </a:r>
            <a:endParaRPr lang="en-US" sz="2400" dirty="0"/>
          </a:p>
          <a:p>
            <a:pPr marL="469392"/>
            <a:r>
              <a:rPr lang="en-US" sz="2400" dirty="0"/>
              <a:t>10 </a:t>
            </a:r>
            <a:r>
              <a:rPr lang="en-US" sz="2400" dirty="0" smtClean="0"/>
              <a:t>physical slaves</a:t>
            </a:r>
            <a:endParaRPr lang="en-US" sz="2400" dirty="0"/>
          </a:p>
          <a:p>
            <a:pPr marL="469392"/>
            <a:r>
              <a:rPr lang="en-US" sz="2400" dirty="0"/>
              <a:t>10 Virtual IPs per slave</a:t>
            </a:r>
          </a:p>
          <a:p>
            <a:pPr marL="469392"/>
            <a:r>
              <a:rPr lang="en-US" sz="2400" dirty="0"/>
              <a:t>100 </a:t>
            </a:r>
            <a:r>
              <a:rPr lang="en-US" sz="2400" dirty="0" smtClean="0"/>
              <a:t>potential total </a:t>
            </a:r>
            <a:r>
              <a:rPr lang="en-US" sz="2400" dirty="0"/>
              <a:t>nodes</a:t>
            </a:r>
          </a:p>
          <a:p>
            <a:pPr marL="469392"/>
            <a:r>
              <a:rPr lang="en-US" sz="2400" dirty="0"/>
              <a:t>Each </a:t>
            </a:r>
            <a:r>
              <a:rPr lang="en-US" sz="2400" dirty="0" smtClean="0"/>
              <a:t>Jenkins executor on client side </a:t>
            </a:r>
            <a:r>
              <a:rPr lang="en-US" sz="2400" i="1" dirty="0" smtClean="0"/>
              <a:t>could</a:t>
            </a:r>
            <a:r>
              <a:rPr lang="en-US" sz="2400" dirty="0" smtClean="0"/>
              <a:t> </a:t>
            </a:r>
            <a:r>
              <a:rPr lang="en-US" sz="2400" dirty="0"/>
              <a:t>generate ~30 threads at Sauce for cloud testing</a:t>
            </a:r>
          </a:p>
          <a:p>
            <a:pPr marL="469392"/>
            <a:r>
              <a:rPr lang="en-US" sz="2400" dirty="0"/>
              <a:t>100 x 30 -&gt; 3000 potential parallel threads of test execution. *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* Current use about </a:t>
            </a:r>
            <a:r>
              <a:rPr lang="en-US" sz="2400" dirty="0" smtClean="0"/>
              <a:t>30-300 cloud </a:t>
            </a:r>
            <a:r>
              <a:rPr lang="en-US" sz="2400" dirty="0"/>
              <a:t>browsers running tests at any give time throughout the entire day.</a:t>
            </a:r>
          </a:p>
        </p:txBody>
      </p:sp>
      <p:sp>
        <p:nvSpPr>
          <p:cNvPr id="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581545"/>
            <a:ext cx="8229600" cy="1143000"/>
          </a:xfrm>
          <a:ln/>
        </p:spPr>
        <p:txBody>
          <a:bodyPr/>
          <a:lstStyle/>
          <a:p>
            <a:r>
              <a:rPr lang="en-US" dirty="0"/>
              <a:t>Jenkins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386108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469392"/>
            <a:r>
              <a:rPr lang="en-US" dirty="0"/>
              <a:t>Every story is written with </a:t>
            </a:r>
            <a:r>
              <a:rPr lang="en-US" dirty="0" err="1"/>
              <a:t>J</a:t>
            </a:r>
            <a:r>
              <a:rPr lang="en-US" dirty="0" err="1" smtClean="0"/>
              <a:t>Behave</a:t>
            </a:r>
            <a:endParaRPr lang="en-US" dirty="0"/>
          </a:p>
          <a:p>
            <a:pPr marL="469392"/>
            <a:r>
              <a:rPr lang="en-US" dirty="0" err="1" smtClean="0"/>
              <a:t>JBehave</a:t>
            </a:r>
            <a:r>
              <a:rPr lang="en-US" dirty="0" smtClean="0"/>
              <a:t> </a:t>
            </a:r>
            <a:r>
              <a:rPr lang="en-US" dirty="0"/>
              <a:t>can parallelize each story.</a:t>
            </a:r>
          </a:p>
          <a:p>
            <a:pPr marL="469392"/>
            <a:r>
              <a:rPr lang="en-US" dirty="0" err="1" smtClean="0"/>
              <a:t>JBehave</a:t>
            </a:r>
            <a:r>
              <a:rPr lang="en-US" dirty="0" smtClean="0"/>
              <a:t> -&gt; regex -&gt; groovy </a:t>
            </a:r>
            <a:r>
              <a:rPr lang="en-US" dirty="0"/>
              <a:t>page objects-&gt; </a:t>
            </a:r>
            <a:r>
              <a:rPr lang="en-US" dirty="0" smtClean="0"/>
              <a:t>java -&gt; Selenium2</a:t>
            </a:r>
            <a:endParaRPr lang="en-US" dirty="0"/>
          </a:p>
          <a:p>
            <a:pPr marL="469392"/>
            <a:r>
              <a:rPr lang="en-US" dirty="0"/>
              <a:t>Each story compiles to an end-to-end full stack + Selenium test run.</a:t>
            </a:r>
          </a:p>
        </p:txBody>
      </p:sp>
      <p:sp>
        <p:nvSpPr>
          <p:cNvPr id="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581545"/>
            <a:ext cx="8229600" cy="1143000"/>
          </a:xfrm>
          <a:ln/>
        </p:spPr>
        <p:txBody>
          <a:bodyPr/>
          <a:lstStyle/>
          <a:p>
            <a:r>
              <a:rPr lang="en-US" dirty="0" err="1" smtClean="0"/>
              <a:t>JBehave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7766700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336042" indent="-224028"/>
            <a:r>
              <a:rPr lang="en-US"/>
              <a:t>Smoke suite</a:t>
            </a:r>
          </a:p>
          <a:p>
            <a:pPr marL="336042" indent="-224028"/>
            <a:r>
              <a:rPr lang="en-US"/>
              <a:t>Regression suite</a:t>
            </a:r>
          </a:p>
          <a:p>
            <a:pPr marL="336042" indent="-224028"/>
            <a:r>
              <a:rPr lang="en-US"/>
              <a:t>Team-specific feature testing</a:t>
            </a:r>
          </a:p>
          <a:p>
            <a:pPr marL="336042" indent="-224028"/>
            <a:r>
              <a:rPr lang="en-US" i="1"/>
              <a:t>plus</a:t>
            </a:r>
          </a:p>
          <a:p>
            <a:pPr marL="336042" indent="-224028"/>
            <a:r>
              <a:rPr lang="en-US"/>
              <a:t>Component tests</a:t>
            </a:r>
          </a:p>
          <a:p>
            <a:pPr marL="336042" indent="-224028"/>
            <a:r>
              <a:rPr lang="en-US"/>
              <a:t>JavaScript unit tests (jasmine)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All that... multiplied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165079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Process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52463" y="1949450"/>
            <a:ext cx="7839075" cy="4775200"/>
          </a:xfrm>
          <a:ln/>
        </p:spPr>
        <p:txBody>
          <a:bodyPr/>
          <a:lstStyle/>
          <a:p>
            <a:pPr marL="469392"/>
            <a:r>
              <a:rPr lang="en-US"/>
              <a:t>Trunk-based development (aka "Don't break the build!")</a:t>
            </a:r>
          </a:p>
          <a:p>
            <a:pPr marL="469392"/>
            <a:r>
              <a:rPr lang="en-US"/>
              <a:t>Branch per release</a:t>
            </a:r>
          </a:p>
          <a:p>
            <a:pPr marL="469392"/>
            <a:r>
              <a:rPr lang="en-US"/>
              <a:t>At any given moment, 2 lines (release branch + trunk) are in use.</a:t>
            </a:r>
          </a:p>
          <a:p>
            <a:pPr marL="469392"/>
            <a:r>
              <a:rPr lang="en-US"/>
              <a:t>Fixes go to trunk first, then branch</a:t>
            </a:r>
          </a:p>
          <a:p>
            <a:pPr marL="469392"/>
            <a:r>
              <a:rPr lang="en-US"/>
              <a:t>Feature toggles (aka "Feature flags")</a:t>
            </a:r>
          </a:p>
          <a:p>
            <a:pPr marL="469392"/>
            <a:r>
              <a:rPr lang="en-US"/>
              <a:t>Every jBehave test suite stands up its own app stack for testing. (Amdahl's Law)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7596779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Next...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469392"/>
            <a:r>
              <a:rPr lang="en-US"/>
              <a:t>Improve reliability, then go for scale and speed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6554053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 smtClean="0"/>
              <a:t>More </a:t>
            </a:r>
            <a:r>
              <a:rPr lang="en-US" dirty="0"/>
              <a:t>info </a:t>
            </a:r>
            <a:r>
              <a:rPr lang="en-US" dirty="0" smtClean="0"/>
              <a:t>about </a:t>
            </a:r>
            <a:r>
              <a:rPr lang="en-US" dirty="0" err="1" smtClean="0"/>
              <a:t>JBehave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</a:t>
            </a:r>
            <a:r>
              <a:rPr lang="en-US" dirty="0" err="1" smtClean="0">
                <a:hlinkClick r:id="rId2"/>
              </a:rPr>
              <a:t>github.com</a:t>
            </a:r>
            <a:r>
              <a:rPr lang="en-US" dirty="0" smtClean="0">
                <a:hlinkClick r:id="rId2"/>
              </a:rPr>
              <a:t>/</a:t>
            </a:r>
            <a:r>
              <a:rPr lang="en-US" dirty="0" err="1" smtClean="0">
                <a:hlinkClick r:id="rId2"/>
              </a:rPr>
              <a:t>paul-hammant</a:t>
            </a:r>
            <a:r>
              <a:rPr lang="en-US" dirty="0" smtClean="0">
                <a:hlinkClick r:id="rId2"/>
              </a:rPr>
              <a:t>/</a:t>
            </a:r>
            <a:r>
              <a:rPr lang="en-US" dirty="0" err="1" smtClean="0">
                <a:hlinkClick r:id="rId2"/>
              </a:rPr>
              <a:t>jbehave</a:t>
            </a:r>
            <a:r>
              <a:rPr lang="en-US" dirty="0" smtClean="0">
                <a:hlinkClick r:id="rId2"/>
              </a:rPr>
              <a:t>-</a:t>
            </a:r>
            <a:r>
              <a:rPr lang="en-US" dirty="0" err="1" smtClean="0">
                <a:hlinkClick r:id="rId2"/>
              </a:rPr>
              <a:t>webdriver</a:t>
            </a:r>
            <a:r>
              <a:rPr lang="en-US" dirty="0" smtClean="0">
                <a:hlinkClick r:id="rId2"/>
              </a:rPr>
              <a:t>-tutorial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80541991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4315"/>
            <a:ext cx="8229600" cy="1143000"/>
          </a:xfrm>
        </p:spPr>
        <p:txBody>
          <a:bodyPr/>
          <a:lstStyle/>
          <a:p>
            <a:r>
              <a:rPr lang="en-US" dirty="0" smtClean="0"/>
              <a:t>Story #2 – Mobile Testing (with Robots!)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4122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2288" y="5147153"/>
            <a:ext cx="5486400" cy="1219943"/>
          </a:xfrm>
        </p:spPr>
        <p:txBody>
          <a:bodyPr>
            <a:noAutofit/>
          </a:bodyPr>
          <a:lstStyle/>
          <a:p>
            <a:pPr algn="ctr"/>
            <a:r>
              <a:rPr lang="en-US" sz="3200" dirty="0" err="1" smtClean="0"/>
              <a:t>Bitbeambot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(</a:t>
            </a:r>
            <a:r>
              <a:rPr lang="en-US" sz="3200" dirty="0" smtClean="0">
                <a:hlinkClick r:id="rId2"/>
              </a:rPr>
              <a:t>http://bitbeam.org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pic>
        <p:nvPicPr>
          <p:cNvPr id="7" name="Picture Placeholder 6" descr="bbb.jpg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21875" b="21875"/>
          <a:stretch>
            <a:fillRect/>
          </a:stretch>
        </p:blipFill>
        <p:spPr>
          <a:xfrm>
            <a:off x="1792288" y="612774"/>
            <a:ext cx="5912148" cy="4434111"/>
          </a:xfrm>
        </p:spPr>
      </p:pic>
      <p:sp>
        <p:nvSpPr>
          <p:cNvPr id="2" name="TextBox 1"/>
          <p:cNvSpPr txBox="1"/>
          <p:nvPr/>
        </p:nvSpPr>
        <p:spPr>
          <a:xfrm>
            <a:off x="6884108" y="56317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1169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gry-Bots.mov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7605" y="1346448"/>
            <a:ext cx="5991572" cy="3994381"/>
          </a:xfrm>
          <a:prstGeom prst="rect">
            <a:avLst/>
          </a:prstGeom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1792288" y="5367338"/>
            <a:ext cx="5486400" cy="566738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Video Demo</a:t>
            </a:r>
            <a:br>
              <a:rPr lang="en-US" dirty="0" smtClean="0"/>
            </a:br>
            <a:r>
              <a:rPr lang="en-US" dirty="0" smtClean="0"/>
              <a:t>(click to start)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007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dirty="0" err="1" smtClean="0"/>
              <a:t>BitbeamBot</a:t>
            </a:r>
            <a:r>
              <a:rPr lang="en-US" dirty="0" smtClean="0"/>
              <a:t> – What?</a:t>
            </a:r>
            <a:endParaRPr lang="en-US" dirty="0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52463" y="1949450"/>
            <a:ext cx="7839075" cy="4775200"/>
          </a:xfrm>
          <a:ln/>
        </p:spPr>
        <p:txBody>
          <a:bodyPr/>
          <a:lstStyle/>
          <a:p>
            <a:pPr marL="469392"/>
            <a:r>
              <a:rPr lang="en-US" dirty="0" smtClean="0"/>
              <a:t>A computer-controlled (CNC) robot for testing applications on mobile devices</a:t>
            </a:r>
          </a:p>
          <a:p>
            <a:pPr marL="469392"/>
            <a:r>
              <a:rPr lang="en-US" dirty="0" smtClean="0"/>
              <a:t>Open Source components:</a:t>
            </a:r>
          </a:p>
          <a:p>
            <a:pPr marL="869442" lvl="1"/>
            <a:r>
              <a:rPr lang="en-US" dirty="0" smtClean="0"/>
              <a:t>Electronics: </a:t>
            </a:r>
            <a:r>
              <a:rPr lang="en-US" dirty="0" err="1" smtClean="0"/>
              <a:t>Arduino</a:t>
            </a:r>
            <a:endParaRPr lang="en-US" dirty="0"/>
          </a:p>
          <a:p>
            <a:pPr marL="869442" lvl="1"/>
            <a:r>
              <a:rPr lang="en-US" dirty="0" smtClean="0"/>
              <a:t>Mechanics: </a:t>
            </a:r>
            <a:r>
              <a:rPr lang="en-US" dirty="0" err="1" smtClean="0"/>
              <a:t>Bitbeam</a:t>
            </a:r>
            <a:endParaRPr lang="en-US" dirty="0"/>
          </a:p>
          <a:p>
            <a:pPr marL="1383792" lvl="2" indent="-342900"/>
            <a:r>
              <a:rPr lang="en-US" dirty="0" smtClean="0"/>
              <a:t>Lego Technic compatible building toy</a:t>
            </a:r>
          </a:p>
          <a:p>
            <a:pPr marL="1383792" lvl="2" indent="-342900"/>
            <a:r>
              <a:rPr lang="en-US" dirty="0" smtClean="0"/>
              <a:t>Made from Basswood</a:t>
            </a:r>
          </a:p>
          <a:p>
            <a:pPr marL="1383792" lvl="2" indent="-342900"/>
            <a:r>
              <a:rPr lang="en-US" dirty="0" smtClean="0"/>
              <a:t>Designed with 3D tool </a:t>
            </a:r>
            <a:r>
              <a:rPr lang="en-US" dirty="0" err="1" smtClean="0"/>
              <a:t>OpenSCAD</a:t>
            </a:r>
            <a:endParaRPr lang="en-US" dirty="0"/>
          </a:p>
          <a:p>
            <a:pPr marL="1383792" lvl="2" indent="-342900"/>
            <a:r>
              <a:rPr lang="en-US" dirty="0" err="1" smtClean="0"/>
              <a:t>Lasercut</a:t>
            </a:r>
            <a:r>
              <a:rPr lang="en-US" dirty="0" smtClean="0"/>
              <a:t> at </a:t>
            </a:r>
            <a:r>
              <a:rPr lang="en-US" dirty="0" err="1" smtClean="0"/>
              <a:t>TechShop</a:t>
            </a:r>
            <a:r>
              <a:rPr lang="en-US" dirty="0" smtClean="0"/>
              <a:t> San Francisco</a:t>
            </a:r>
            <a:endParaRPr lang="en-US" dirty="0"/>
          </a:p>
          <a:p>
            <a:pPr marL="983742" lvl="1" indent="-342900"/>
            <a:r>
              <a:rPr lang="en-US" dirty="0" smtClean="0"/>
              <a:t>Software: Python, Selenium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5967081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502501"/>
            <a:ext cx="5486400" cy="566738"/>
          </a:xfrm>
        </p:spPr>
        <p:txBody>
          <a:bodyPr/>
          <a:lstStyle/>
          <a:p>
            <a:pPr algn="ctr"/>
            <a:r>
              <a:rPr lang="en-US" dirty="0" smtClean="0"/>
              <a:t>Selenium’s #1, baby!</a:t>
            </a:r>
            <a:endParaRPr lang="en-US" dirty="0"/>
          </a:p>
        </p:txBody>
      </p:sp>
      <p:pic>
        <p:nvPicPr>
          <p:cNvPr id="6" name="Picture Placeholder 5" descr="Selenium's #1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9918" b="9918"/>
          <a:stretch>
            <a:fillRect/>
          </a:stretch>
        </p:blipFill>
        <p:spPr>
          <a:xfrm>
            <a:off x="1019705" y="1270720"/>
            <a:ext cx="7224712" cy="4114800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187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BitbeamBot</a:t>
            </a:r>
            <a:r>
              <a:rPr lang="en-US" dirty="0" smtClean="0"/>
              <a:t> - 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Selenium is a software-based robot. </a:t>
            </a:r>
          </a:p>
          <a:p>
            <a:r>
              <a:rPr lang="en-US" dirty="0" smtClean="0"/>
              <a:t>Selenium’s mission is to mimic and automate how users interact with an application.</a:t>
            </a:r>
          </a:p>
          <a:p>
            <a:r>
              <a:rPr lang="en-US" dirty="0" smtClean="0"/>
              <a:t>For mobile, this means handling real devices.</a:t>
            </a:r>
          </a:p>
          <a:p>
            <a:r>
              <a:rPr lang="en-US" dirty="0" err="1"/>
              <a:t>BitbeamBot</a:t>
            </a:r>
            <a:r>
              <a:rPr lang="en-US" dirty="0"/>
              <a:t> is an experiment to take Selenium out of the screen and into the real world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9414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“Clicker” (1</a:t>
            </a:r>
            <a:r>
              <a:rPr lang="en-US" baseline="30000" dirty="0" smtClean="0"/>
              <a:t>st</a:t>
            </a:r>
            <a:r>
              <a:rPr lang="en-US" dirty="0" smtClean="0"/>
              <a:t> prototype)</a:t>
            </a:r>
            <a:endParaRPr lang="en-US" dirty="0"/>
          </a:p>
        </p:txBody>
      </p:sp>
      <p:pic>
        <p:nvPicPr>
          <p:cNvPr id="3" name="Picture 2" descr="image-4--p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05702" y="2283854"/>
            <a:ext cx="7899180" cy="240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930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Screen shot 2011-10-02 at 3.56.43 PM.p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5010" b="5010"/>
          <a:stretch>
            <a:fillRect/>
          </a:stretch>
        </p:blipFill>
        <p:spPr>
          <a:xfrm>
            <a:off x="761821" y="612774"/>
            <a:ext cx="8140356" cy="6105267"/>
          </a:xfr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536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JBehave</a:t>
            </a:r>
            <a:r>
              <a:rPr lang="en-US" dirty="0" smtClean="0"/>
              <a:t>: </a:t>
            </a:r>
            <a:r>
              <a:rPr lang="en-US" sz="1800" dirty="0">
                <a:hlinkClick r:id="rId2"/>
              </a:rPr>
              <a:t>https://github.com/paul-hammant/jbehave-webdriver-</a:t>
            </a:r>
            <a:r>
              <a:rPr lang="en-US" sz="1800" dirty="0" smtClean="0">
                <a:hlinkClick r:id="rId2"/>
              </a:rPr>
              <a:t>tutorial</a:t>
            </a:r>
            <a:endParaRPr lang="en-US" dirty="0" smtClean="0"/>
          </a:p>
          <a:p>
            <a:r>
              <a:rPr lang="en-US" dirty="0" smtClean="0"/>
              <a:t>Selenium: </a:t>
            </a:r>
            <a:br>
              <a:rPr lang="en-US" dirty="0" smtClean="0"/>
            </a:br>
            <a:r>
              <a:rPr lang="tr-TR" sz="1800" dirty="0">
                <a:hlinkClick r:id="rId3"/>
              </a:rPr>
              <a:t>http://</a:t>
            </a:r>
            <a:r>
              <a:rPr lang="tr-TR" sz="1800" dirty="0" err="1" smtClean="0">
                <a:hlinkClick r:id="rId3"/>
              </a:rPr>
              <a:t>seleniumhq.org</a:t>
            </a:r>
            <a:endParaRPr lang="en-US" dirty="0"/>
          </a:p>
          <a:p>
            <a:r>
              <a:rPr lang="en-US" dirty="0" err="1" smtClean="0"/>
              <a:t>Bitbeam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sz="1800" dirty="0" smtClean="0">
                <a:hlinkClick r:id="rId4"/>
              </a:rPr>
              <a:t>http://bitbeam.org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is-IS" sz="1800" dirty="0">
                <a:hlinkClick r:id="rId5"/>
              </a:rPr>
              <a:t>https://github.com/hugs/</a:t>
            </a:r>
            <a:r>
              <a:rPr lang="is-IS" sz="1800" dirty="0" smtClean="0">
                <a:hlinkClick r:id="rId5"/>
              </a:rPr>
              <a:t>bitbeam</a:t>
            </a:r>
            <a:endParaRPr lang="en-US" dirty="0"/>
          </a:p>
          <a:p>
            <a:r>
              <a:rPr lang="en-US" dirty="0" smtClean="0"/>
              <a:t>Sauce Labs:</a:t>
            </a:r>
            <a:br>
              <a:rPr lang="en-US" dirty="0" smtClean="0"/>
            </a:br>
            <a:r>
              <a:rPr lang="de-DE" sz="1800" dirty="0">
                <a:hlinkClick r:id="rId6"/>
              </a:rPr>
              <a:t>http://</a:t>
            </a:r>
            <a:r>
              <a:rPr lang="de-DE" sz="1800" dirty="0" smtClean="0">
                <a:hlinkClick r:id="rId6"/>
              </a:rPr>
              <a:t>saucelabs.com</a:t>
            </a:r>
            <a:endParaRPr lang="de-DE" sz="1800" dirty="0"/>
          </a:p>
          <a:p>
            <a:r>
              <a:rPr lang="de-DE" dirty="0" err="1" smtClean="0"/>
              <a:t>Me</a:t>
            </a:r>
            <a:r>
              <a:rPr lang="de-DE" dirty="0" smtClean="0"/>
              <a:t> (Jason Huggins):</a:t>
            </a:r>
            <a:r>
              <a:rPr lang="de-DE" dirty="0"/>
              <a:t/>
            </a:r>
            <a:br>
              <a:rPr lang="de-DE" dirty="0"/>
            </a:br>
            <a:r>
              <a:rPr lang="is-IS" sz="1800" dirty="0" smtClean="0">
                <a:hlinkClick r:id="rId7"/>
              </a:rPr>
              <a:t>http:</a:t>
            </a:r>
            <a:r>
              <a:rPr lang="is-IS" sz="1800" dirty="0">
                <a:hlinkClick r:id="rId7"/>
              </a:rPr>
              <a:t>//</a:t>
            </a:r>
            <a:r>
              <a:rPr lang="is-IS" sz="1800" dirty="0" smtClean="0">
                <a:hlinkClick r:id="rId7"/>
              </a:rPr>
              <a:t>twitter.com/</a:t>
            </a:r>
            <a:r>
              <a:rPr lang="is-IS" sz="1800" dirty="0">
                <a:hlinkClick r:id="rId7"/>
              </a:rPr>
              <a:t>hugs</a:t>
            </a:r>
            <a:endParaRPr lang="de-DE" sz="1800" dirty="0" smtClean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2630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Thank You To Our Sponsors</a:t>
            </a:r>
            <a:endParaRPr lang="en-US" dirty="0"/>
          </a:p>
        </p:txBody>
      </p:sp>
      <p:pic>
        <p:nvPicPr>
          <p:cNvPr id="4" name="Content Placeholder 3" descr="CloudBees Logo_teal.jpg"/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t="-21765" b="-21765"/>
          <a:stretch>
            <a:fillRect/>
          </a:stretch>
        </p:blipFill>
        <p:spPr>
          <a:xfrm>
            <a:off x="4224868" y="1448858"/>
            <a:ext cx="1329266" cy="814149"/>
          </a:xfrm>
        </p:spPr>
      </p:pic>
      <p:pic>
        <p:nvPicPr>
          <p:cNvPr id="6" name="Picture 5" descr="NewRelic-logo_small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283" y="4379046"/>
            <a:ext cx="1799167" cy="324849"/>
          </a:xfrm>
          <a:prstGeom prst="rect">
            <a:avLst/>
          </a:prstGeom>
        </p:spPr>
      </p:pic>
      <p:pic>
        <p:nvPicPr>
          <p:cNvPr id="7" name="Picture 6" descr="redhat_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4868" y="3361002"/>
            <a:ext cx="1610782" cy="462541"/>
          </a:xfrm>
          <a:prstGeom prst="rect">
            <a:avLst/>
          </a:prstGeom>
        </p:spPr>
      </p:pic>
      <p:pic>
        <p:nvPicPr>
          <p:cNvPr id="8" name="Picture 7" descr="SauceLabs Logo Ar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2018" y="4355438"/>
            <a:ext cx="1918757" cy="348457"/>
          </a:xfrm>
          <a:prstGeom prst="rect">
            <a:avLst/>
          </a:prstGeom>
        </p:spPr>
      </p:pic>
      <p:pic>
        <p:nvPicPr>
          <p:cNvPr id="9" name="Picture 8" descr="lifreray_logo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4868" y="2263007"/>
            <a:ext cx="1329266" cy="1329266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312865" y="1513416"/>
          <a:ext cx="6000218" cy="4360333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536433"/>
                <a:gridCol w="4463785"/>
              </a:tblGrid>
              <a:tr h="732894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Platinum</a:t>
                      </a:r>
                    </a:p>
                    <a:p>
                      <a:r>
                        <a:rPr lang="en-US" sz="1600" dirty="0" smtClean="0"/>
                        <a:t>Sponsor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853664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Gold</a:t>
                      </a:r>
                    </a:p>
                    <a:p>
                      <a:r>
                        <a:rPr lang="en-US" sz="1600" b="1" dirty="0" smtClean="0"/>
                        <a:t>Sponsor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853664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Silver</a:t>
                      </a:r>
                    </a:p>
                    <a:p>
                      <a:r>
                        <a:rPr lang="en-US" sz="1600" b="1" dirty="0" smtClean="0"/>
                        <a:t>Sponsor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20111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Bronze</a:t>
                      </a:r>
                    </a:p>
                    <a:p>
                      <a:r>
                        <a:rPr lang="en-US" sz="1600" b="1" dirty="0" smtClean="0"/>
                        <a:t>Sponsors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1718" y="4995333"/>
            <a:ext cx="1526115" cy="6230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7284" y="4988594"/>
            <a:ext cx="1056216" cy="43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6671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Extreme Stories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In the cloud</a:t>
            </a:r>
          </a:p>
          <a:p>
            <a:r>
              <a:rPr lang="en-US" dirty="0" smtClean="0"/>
              <a:t>In the garage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6785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469392"/>
            <a:r>
              <a:rPr lang="en-US"/>
              <a:t>Parallelizability (p15y) leads to fast software builds.</a:t>
            </a:r>
          </a:p>
          <a:p>
            <a:pPr marL="469392"/>
            <a:r>
              <a:rPr lang="en-US"/>
              <a:t>Fast builds lead to happy developers.</a:t>
            </a:r>
          </a:p>
          <a:p>
            <a:pPr marL="469392"/>
            <a:r>
              <a:rPr lang="en-US"/>
              <a:t>Happy developers lead to happy customers.</a:t>
            </a:r>
          </a:p>
        </p:txBody>
      </p:sp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825500" y="581545"/>
            <a:ext cx="7861300" cy="720000"/>
          </a:xfrm>
        </p:spPr>
        <p:txBody>
          <a:bodyPr/>
          <a:lstStyle/>
          <a:p>
            <a:r>
              <a:rPr lang="en-US" dirty="0" smtClean="0"/>
              <a:t>Mantra: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46972690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469392"/>
            <a:r>
              <a:rPr lang="en-US"/>
              <a:t>Q: Want happy customers?</a:t>
            </a:r>
          </a:p>
          <a:p>
            <a:pPr marL="469392"/>
            <a:r>
              <a:rPr lang="en-US"/>
              <a:t>A: Use parallel-ready testing tools!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5457519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8543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Story #1- Massive testing (in the cloud)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9009210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A large domestic airline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340447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469392"/>
            <a:r>
              <a:rPr lang="en-US"/>
              <a:t>Build and test </a:t>
            </a:r>
            <a:r>
              <a:rPr lang="en-US" b="1"/>
              <a:t>entire</a:t>
            </a:r>
            <a:r>
              <a:rPr lang="en-US"/>
              <a:t> site in 20 minutes.</a:t>
            </a:r>
          </a:p>
          <a:p>
            <a:pPr marL="469392"/>
            <a:r>
              <a:rPr lang="en-US"/>
              <a:t>(10 min build, 10 min Selenium testing)</a:t>
            </a:r>
          </a:p>
          <a:p>
            <a:pPr marL="469392"/>
            <a:r>
              <a:rPr lang="en-US"/>
              <a:t>Massive parallelism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17289068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/>
              <a:t>Parallelism x2!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7169008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enkinsUserConference-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ummer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JenkinsUserConference-2.potx</Template>
  <TotalTime>2955</TotalTime>
  <Words>595</Words>
  <Application>Microsoft Macintosh PowerPoint</Application>
  <PresentationFormat>On-screen Show (4:3)</PresentationFormat>
  <Paragraphs>86</Paragraphs>
  <Slides>24</Slides>
  <Notes>0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JenkinsUserConference-2</vt:lpstr>
      <vt:lpstr>Extreme Testing  with Jenkins and Selenium</vt:lpstr>
      <vt:lpstr>Selenium’s #1, baby!</vt:lpstr>
      <vt:lpstr>2 Extreme Stories</vt:lpstr>
      <vt:lpstr>Mantra:</vt:lpstr>
      <vt:lpstr>Slide 5</vt:lpstr>
      <vt:lpstr>Slide 6</vt:lpstr>
      <vt:lpstr>A large domestic airline</vt:lpstr>
      <vt:lpstr>Slide 8</vt:lpstr>
      <vt:lpstr>Parallelism x2!</vt:lpstr>
      <vt:lpstr>Jenkins</vt:lpstr>
      <vt:lpstr>JBehave</vt:lpstr>
      <vt:lpstr>All that... multiplied</vt:lpstr>
      <vt:lpstr>Process</vt:lpstr>
      <vt:lpstr>Next...</vt:lpstr>
      <vt:lpstr>More info about JBehave</vt:lpstr>
      <vt:lpstr>Story #2 – Mobile Testing (with Robots!)</vt:lpstr>
      <vt:lpstr>Bitbeambot (http://bitbeam.org)</vt:lpstr>
      <vt:lpstr>Slide 18</vt:lpstr>
      <vt:lpstr>BitbeamBot – What?</vt:lpstr>
      <vt:lpstr>BitbeamBot - Why?</vt:lpstr>
      <vt:lpstr>The “Clicker” (1st prototype)</vt:lpstr>
      <vt:lpstr>Slide 22</vt:lpstr>
      <vt:lpstr>Links:</vt:lpstr>
      <vt:lpstr>Thank You To Our Sponsors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talk</dc:title>
  <dc:creator>Bac Dai</dc:creator>
  <cp:lastModifiedBy>Bac Dai</cp:lastModifiedBy>
  <cp:revision>66</cp:revision>
  <dcterms:created xsi:type="dcterms:W3CDTF">2011-10-20T18:05:00Z</dcterms:created>
  <dcterms:modified xsi:type="dcterms:W3CDTF">2011-10-20T18:05:44Z</dcterms:modified>
</cp:coreProperties>
</file>